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65" r:id="rId2"/>
    <p:sldId id="915" r:id="rId3"/>
    <p:sldId id="1010" r:id="rId4"/>
    <p:sldId id="1080" r:id="rId5"/>
    <p:sldId id="1012" r:id="rId6"/>
    <p:sldId id="1087" r:id="rId7"/>
    <p:sldId id="1085" r:id="rId8"/>
    <p:sldId id="1014" r:id="rId9"/>
    <p:sldId id="1049" r:id="rId10"/>
    <p:sldId id="1015" r:id="rId11"/>
    <p:sldId id="1083" r:id="rId12"/>
    <p:sldId id="1105" r:id="rId13"/>
    <p:sldId id="1106" r:id="rId14"/>
    <p:sldId id="1107" r:id="rId15"/>
    <p:sldId id="1108" r:id="rId16"/>
    <p:sldId id="1084" r:id="rId17"/>
    <p:sldId id="1117" r:id="rId18"/>
    <p:sldId id="1110" r:id="rId19"/>
    <p:sldId id="1097" r:id="rId20"/>
    <p:sldId id="1098" r:id="rId21"/>
    <p:sldId id="1111" r:id="rId22"/>
    <p:sldId id="1112" r:id="rId23"/>
    <p:sldId id="1113" r:id="rId24"/>
    <p:sldId id="1114" r:id="rId25"/>
    <p:sldId id="1115" r:id="rId26"/>
    <p:sldId id="1118" r:id="rId27"/>
    <p:sldId id="1116" r:id="rId28"/>
    <p:sldId id="917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FFF70"/>
    <a:srgbClr val="00FF00"/>
    <a:srgbClr val="009900"/>
    <a:srgbClr val="00FFFF"/>
    <a:srgbClr val="FF00FF"/>
    <a:srgbClr val="800000"/>
    <a:srgbClr val="000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388" autoAdjust="0"/>
  </p:normalViewPr>
  <p:slideViewPr>
    <p:cSldViewPr>
      <p:cViewPr>
        <p:scale>
          <a:sx n="75" d="100"/>
          <a:sy n="75" d="100"/>
        </p:scale>
        <p:origin x="372" y="36"/>
      </p:cViewPr>
      <p:guideLst>
        <p:guide orient="horz" pos="912"/>
        <p:guide pos="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6EFC9-8D11-1345-B7C2-DC4040C3E908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656BF-1573-E54B-B086-58159CE5D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59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56CC-7144-42DA-AE92-C8DA8EDA47A9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A65DB-9015-4E44-9002-D78A229A1B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0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E219-455F-470B-9EE4-BBD0B728057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86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3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51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v=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v_i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굵게 해보기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다음장과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통일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0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02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objective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화살표가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 ||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가리키도록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페이지로 나눠볼 것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아래쪽 표 뒤에도 나오니까 지워보는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 고려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7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60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5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0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32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00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6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8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7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8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29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E219-455F-470B-9EE4-BBD0B728057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8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https://www.flickr.com/photos/smieyetracking/20344061815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https://www.flickr.com/photos/overig/4639331740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https://en.wikipedia.org/wiki/File:Augmented_reality_world_globe.png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1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 Tang et al., Evaluation of Calibration Procedures for Optical See-Through Head-Mounted Displays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71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A04D-6952-4541-8A80-1FDADA5224C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E969F-8975-4E45-82BE-B19A82D772A9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6B9B-E5CB-4345-BAB1-E918E28470B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47AF-05DD-4331-8554-E6B978D5E13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91AB-0DF8-49A0-9D53-CD344B051F1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32F0-336B-4360-950F-A6A867921FD1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6324600"/>
            <a:ext cx="1162756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0439-C783-4D09-9153-93BE671650E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83C5C-3130-4088-ADF9-74EB42D03B7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2668-DA74-4AE0-BCAD-A07DC9C138C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F29F-B17A-4694-A26E-018D0ACF942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71C40-397F-4705-A1CD-FD23303B60C9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3F977-A2A2-458C-801A-22894CB3B02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19200"/>
            <a:ext cx="8839200" cy="17526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A Calibration Method for Optical</a:t>
            </a:r>
            <a:br>
              <a:rPr lang="en-US" sz="3200" b="1" dirty="0" smtClean="0"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See-through Head-mounted Displays</a:t>
            </a:r>
            <a:br>
              <a:rPr lang="en-US" sz="3200" b="1" dirty="0" smtClean="0"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with a Depth Camera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10000"/>
            <a:ext cx="8382000" cy="106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Hanseul Jun    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Gunhee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Kim</a:t>
            </a:r>
            <a:endParaRPr lang="en-US" sz="2400" baseline="30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2819400" y="5638800"/>
            <a:ext cx="358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March 19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 2016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495800"/>
            <a:ext cx="3481269" cy="975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92" y="356637"/>
            <a:ext cx="2984467" cy="8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9930"/>
      </p:ext>
    </p:extLst>
  </p:cSld>
  <p:clrMapOvr>
    <a:masterClrMapping/>
  </p:clrMapOvr>
  <p:transition advTm="903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How to </a:t>
            </a: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Calibrate?</a:t>
            </a:r>
            <a:endParaRPr lang="en-US" altLang="ko-K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2248408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set of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positions of a user’s fingertip for a set of virtual targets</a:t>
            </a:r>
            <a:endParaRPr lang="en-US" altLang="ko-K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1447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to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know the intention of the users?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3276600"/>
            <a:ext cx="44196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Infer user intentions through </a:t>
            </a:r>
            <a:r>
              <a:rPr lang="en-US" sz="2400" b="1" i="1" dirty="0" smtClean="0">
                <a:latin typeface="Arial"/>
                <a:cs typeface="Arial"/>
              </a:rPr>
              <a:t>pointing correct positions</a:t>
            </a:r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48200" y="4191000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Users unconsciously know how to calibrate but do not know how to deliver the information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5523249"/>
            <a:ext cx="388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Pointing the correct positions does deliver the information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609600" y="3447754"/>
            <a:ext cx="3289851" cy="2743200"/>
            <a:chOff x="2459736" y="732070"/>
            <a:chExt cx="1764409" cy="13233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9736" y="732070"/>
              <a:ext cx="1764409" cy="1323307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3322600" y="123929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41110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latin typeface="Arial" pitchFamily="34" charset="0"/>
                <a:cs typeface="Arial" pitchFamily="34" charset="0"/>
              </a:rPr>
              <a:t>Approach</a:t>
            </a:r>
            <a:endParaRPr lang="en-US" sz="27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79329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Overview of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Model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1742301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Represents the system of a depth camera, a OST-HMD, and an user with </a:t>
            </a:r>
            <a:r>
              <a:rPr lang="en-US" sz="2400" b="1" i="1" dirty="0" smtClean="0">
                <a:latin typeface="Arial"/>
                <a:cs typeface="Arial"/>
              </a:rPr>
              <a:t>a transformation A</a:t>
            </a:r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457200" y="3036272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smtClean="0">
                <a:latin typeface="Arial"/>
                <a:cs typeface="Arial"/>
              </a:rPr>
              <a:t>2 coordinate systems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: depth-camera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and eye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457200" y="4114800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>
                <a:latin typeface="Arial"/>
                <a:cs typeface="Arial"/>
              </a:rPr>
              <a:t>1</a:t>
            </a:r>
            <a:r>
              <a:rPr lang="en-US" sz="2000" dirty="0" smtClean="0">
                <a:latin typeface="Arial"/>
                <a:cs typeface="Arial"/>
              </a:rPr>
              <a:t> transformation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: a translation, a rotation, and an isotropic scaling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23" y="2679078"/>
            <a:ext cx="4648201" cy="3756123"/>
          </a:xfrm>
          <a:prstGeom prst="rect">
            <a:avLst/>
          </a:prstGeom>
        </p:spPr>
      </p:pic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Overview of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Model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23" y="2679078"/>
            <a:ext cx="4648201" cy="37561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742301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b="1" i="1" dirty="0">
                <a:latin typeface="Arial"/>
                <a:cs typeface="Arial"/>
              </a:rPr>
              <a:t>T</a:t>
            </a:r>
            <a:r>
              <a:rPr lang="en-US" sz="2400" b="1" i="1" dirty="0" smtClean="0">
                <a:latin typeface="Arial"/>
                <a:cs typeface="Arial"/>
              </a:rPr>
              <a:t>ransformation A</a:t>
            </a:r>
            <a:r>
              <a:rPr lang="en-US" sz="2400" dirty="0" smtClean="0">
                <a:latin typeface="Arial"/>
                <a:cs typeface="Arial"/>
              </a:rPr>
              <a:t> is inferred through the positions of virtual targets pointed by an user</a:t>
            </a:r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457200" y="4199665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p: pointed positions in the depth-camera coordinate system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457200" y="5430651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v: intended positions of virtual targets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0"/>
            <a:ext cx="1676400" cy="650943"/>
          </a:xfrm>
          <a:prstGeom prst="rect">
            <a:avLst/>
          </a:prstGeom>
        </p:spPr>
      </p:pic>
      <p:sp>
        <p:nvSpPr>
          <p:cNvPr id="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5223583"/>
            <a:ext cx="2737106" cy="1489923"/>
          </a:xfrm>
          <a:prstGeom prst="rect">
            <a:avLst/>
          </a:prstGeom>
        </p:spPr>
      </p:pic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Components of Transformation A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3624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53212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62800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Eyes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432983" y="2476500"/>
            <a:ext cx="1674046" cy="1219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+ R + 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132917" y="2476500"/>
            <a:ext cx="1674046" cy="1219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+ 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원호 5"/>
          <p:cNvSpPr/>
          <p:nvPr/>
        </p:nvSpPr>
        <p:spPr>
          <a:xfrm>
            <a:off x="1295400" y="1518141"/>
            <a:ext cx="6629400" cy="1033430"/>
          </a:xfrm>
          <a:prstGeom prst="arc">
            <a:avLst>
              <a:gd name="adj1" fmla="val 10785417"/>
              <a:gd name="adj2" fmla="val 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81500" y="994921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1173843" y="4161360"/>
            <a:ext cx="3207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(T) Camera position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(R) Camera rotation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Rectangle 14"/>
          <p:cNvSpPr/>
          <p:nvPr/>
        </p:nvSpPr>
        <p:spPr>
          <a:xfrm>
            <a:off x="5029200" y="4161360"/>
            <a:ext cx="3886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(T) Eye position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(R) Eye rotation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(S) Interpupillary distance (IPD)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6" y="5486400"/>
            <a:ext cx="1745994" cy="647472"/>
          </a:xfrm>
          <a:prstGeom prst="rect">
            <a:avLst/>
          </a:prstGeom>
        </p:spPr>
      </p:pic>
      <p:sp>
        <p:nvSpPr>
          <p:cNvPr id="22" name="원호 21"/>
          <p:cNvSpPr/>
          <p:nvPr/>
        </p:nvSpPr>
        <p:spPr>
          <a:xfrm>
            <a:off x="4800600" y="4422577"/>
            <a:ext cx="3537206" cy="1573246"/>
          </a:xfrm>
          <a:prstGeom prst="arc">
            <a:avLst>
              <a:gd name="adj1" fmla="val 45983"/>
              <a:gd name="adj2" fmla="val 5675969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8" y="6014313"/>
            <a:ext cx="300317" cy="313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70" y="6340733"/>
            <a:ext cx="272775" cy="287132"/>
          </a:xfrm>
          <a:prstGeom prst="rect">
            <a:avLst/>
          </a:prstGeom>
        </p:spPr>
      </p:pic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Components of Transformation A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18" y="2895600"/>
            <a:ext cx="5459431" cy="2971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81600"/>
            <a:ext cx="2552700" cy="9466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1742301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Discrepancy between the actual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IPD </a:t>
            </a:r>
            <a:r>
              <a:rPr lang="en-US" sz="2400" dirty="0" smtClean="0">
                <a:latin typeface="Arial"/>
                <a:cs typeface="Arial"/>
              </a:rPr>
              <a:t>and the initialized IPD results in </a:t>
            </a:r>
            <a:r>
              <a:rPr lang="en-US" sz="2400" b="1" i="1" dirty="0" smtClean="0">
                <a:latin typeface="Arial"/>
                <a:cs typeface="Arial"/>
              </a:rPr>
              <a:t>an isotropic scaling </a:t>
            </a:r>
            <a:endParaRPr lang="en-US" sz="2400" b="1" i="1" dirty="0">
              <a:latin typeface="Arial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96958"/>
            <a:ext cx="2743200" cy="41646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1676400" y="3571784"/>
            <a:ext cx="0" cy="476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676400" y="4705298"/>
            <a:ext cx="0" cy="476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612822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(Isotropic scaling of     )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04" y="6068407"/>
            <a:ext cx="276996" cy="5488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6158" y="5946181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: actual IPD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: initialized IPD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2" y="2800064"/>
            <a:ext cx="5334000" cy="624807"/>
          </a:xfrm>
          <a:prstGeom prst="rect">
            <a:avLst/>
          </a:prstGeom>
        </p:spPr>
      </p:pic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latin typeface="Arial" pitchFamily="34" charset="0"/>
                <a:cs typeface="Arial" pitchFamily="34" charset="0"/>
              </a:rPr>
              <a:t>Approach</a:t>
            </a:r>
            <a:endParaRPr lang="en-US" sz="27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84953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Optimization Objective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Uses component-wise interpretation of </a:t>
            </a:r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Transformation A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7584"/>
            <a:ext cx="1054386" cy="37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01" y="3476914"/>
            <a:ext cx="5661390" cy="778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3" y="1936834"/>
            <a:ext cx="5471410" cy="997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" y="3542647"/>
            <a:ext cx="2260756" cy="531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8247" y="2187934"/>
            <a:ext cx="1079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ight Arrow 39"/>
          <p:cNvSpPr/>
          <p:nvPr/>
        </p:nvSpPr>
        <p:spPr>
          <a:xfrm rot="5400000">
            <a:off x="1132654" y="2891254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39"/>
          <p:cNvSpPr/>
          <p:nvPr/>
        </p:nvSpPr>
        <p:spPr>
          <a:xfrm>
            <a:off x="2579024" y="3634528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688573" y="2847940"/>
            <a:ext cx="18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componentize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71676" y="4030633"/>
            <a:ext cx="21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i="1" dirty="0" smtClean="0">
                <a:latin typeface="Arial" panose="020B0604020202020204" pitchFamily="34" charset="0"/>
                <a:cs typeface="Arial" panose="020B0604020202020204" pitchFamily="34" charset="0"/>
              </a:rPr>
              <a:t>btain the objective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9600" y="4609181"/>
            <a:ext cx="8077200" cy="877930"/>
            <a:chOff x="623047" y="5102968"/>
            <a:chExt cx="8077200" cy="877930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675" y="5451363"/>
              <a:ext cx="510279" cy="52953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623047" y="5102968"/>
              <a:ext cx="8077200" cy="866901"/>
              <a:chOff x="623047" y="5102968"/>
              <a:chExt cx="8077200" cy="86690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9783" y="5102968"/>
                <a:ext cx="510279" cy="529535"/>
              </a:xfrm>
              <a:prstGeom prst="rect">
                <a:avLst/>
              </a:prstGeom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623047" y="5138872"/>
                <a:ext cx="8077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Without a known       : Full Calibration</a:t>
                </a:r>
              </a:p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With a known       : Simplified Calibration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4" y="5449011"/>
            <a:ext cx="8153819" cy="1244664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67" grpId="0"/>
      <p:bldP spid="1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Optimization Objective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3689"/>
            <a:ext cx="5661390" cy="778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0" y="1559422"/>
            <a:ext cx="2260756" cy="531943"/>
          </a:xfrm>
          <a:prstGeom prst="rect">
            <a:avLst/>
          </a:prstGeom>
        </p:spPr>
      </p:pic>
      <p:sp>
        <p:nvSpPr>
          <p:cNvPr id="165" name="Right Arrow 39"/>
          <p:cNvSpPr/>
          <p:nvPr/>
        </p:nvSpPr>
        <p:spPr>
          <a:xfrm>
            <a:off x="2583523" y="1651303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1670660" y="1159312"/>
            <a:ext cx="240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btain the objective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1" y="2879716"/>
            <a:ext cx="1828894" cy="8128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7" y="2715373"/>
            <a:ext cx="2400423" cy="101605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825801" y="2860555"/>
            <a:ext cx="3206912" cy="863644"/>
            <a:chOff x="457200" y="2918224"/>
            <a:chExt cx="3206912" cy="86364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129" y="2918224"/>
              <a:ext cx="1612983" cy="86364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42568"/>
              <a:ext cx="749339" cy="66043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136" y="3010172"/>
              <a:ext cx="952549" cy="723937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98" y="3945583"/>
            <a:ext cx="3086259" cy="9779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48" y="4113885"/>
            <a:ext cx="2959252" cy="52072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7200" y="4234502"/>
            <a:ext cx="9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34063" y="4234502"/>
            <a:ext cx="33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936350" y="1975844"/>
            <a:ext cx="2407020" cy="1041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3343369" y="1999485"/>
            <a:ext cx="518941" cy="985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316547" y="1981308"/>
            <a:ext cx="2084253" cy="1035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7200" y="5398178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Optimize </a:t>
            </a:r>
            <a:r>
              <a:rPr lang="en-US" sz="2400" b="1" i="1" dirty="0" smtClean="0">
                <a:latin typeface="Arial" charset="0"/>
                <a:ea typeface="Arial" charset="0"/>
                <a:cs typeface="Arial" charset="0"/>
              </a:rPr>
              <a:t>Transformation A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with pairs of p and v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200" y="5910656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(the above formula historically comes from [Horn, JOSA A 1987]) </a:t>
            </a:r>
            <a:endParaRPr lang="en-US" sz="20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Degree of Freedom (DOF)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9600" y="1331147"/>
            <a:ext cx="8077200" cy="877930"/>
            <a:chOff x="623047" y="5102968"/>
            <a:chExt cx="8077200" cy="877930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675" y="5451363"/>
              <a:ext cx="510279" cy="52953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623047" y="5102968"/>
              <a:ext cx="8077200" cy="866901"/>
              <a:chOff x="623047" y="5102968"/>
              <a:chExt cx="8077200" cy="86690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9783" y="5102968"/>
                <a:ext cx="510279" cy="529535"/>
              </a:xfrm>
              <a:prstGeom prst="rect">
                <a:avLst/>
              </a:prstGeom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623047" y="5138872"/>
                <a:ext cx="8077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Without a known       : Full Calibration</a:t>
                </a:r>
              </a:p>
              <a:p>
                <a:r>
                  <a:rPr lang="en-US" sz="2400" dirty="0" smtClean="0">
                    <a:latin typeface="Arial" charset="0"/>
                    <a:ea typeface="Arial" charset="0"/>
                    <a:cs typeface="Arial" charset="0"/>
                  </a:rPr>
                  <a:t>With a known       : Simplified Calibration</a:t>
                </a:r>
                <a:endParaRPr 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153819" cy="1244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3400" y="4275638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Optimization quality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67600" y="407714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75" y="3738758"/>
            <a:ext cx="2338025" cy="20691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82036" y="3807344"/>
            <a:ext cx="190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Less DOF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91083" y="4983524"/>
            <a:ext cx="289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Better Optimization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ight Arrow 39"/>
          <p:cNvSpPr/>
          <p:nvPr/>
        </p:nvSpPr>
        <p:spPr>
          <a:xfrm rot="5400000">
            <a:off x="2268325" y="4462577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/>
          <p:cNvGrpSpPr/>
          <p:nvPr/>
        </p:nvGrpSpPr>
        <p:grpSpPr>
          <a:xfrm>
            <a:off x="609600" y="5717173"/>
            <a:ext cx="7696200" cy="580101"/>
            <a:chOff x="609600" y="5717173"/>
            <a:chExt cx="7696200" cy="5801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5717173"/>
              <a:ext cx="559007" cy="58010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09600" y="5775826"/>
              <a:ext cx="769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Reuse stable </a:t>
              </a:r>
              <a:r>
                <a:rPr lang="en-US" sz="2400" b="1" i="1" dirty="0" smtClean="0">
                  <a:latin typeface="Arial" charset="0"/>
                  <a:ea typeface="Arial" charset="0"/>
                  <a:cs typeface="Arial" charset="0"/>
                </a:rPr>
                <a:t>Rotation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       for better calibration</a:t>
              </a:r>
              <a:endParaRPr lang="en-US" sz="2400" b="1" i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6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6" grpId="0"/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Problem Statement  </a:t>
            </a:r>
            <a:endParaRPr lang="en-US" sz="2700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Approach</a:t>
            </a:r>
            <a:endParaRPr lang="en-US" sz="2700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52283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Approach</a:t>
            </a:r>
            <a:endParaRPr lang="en-US" sz="2700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15248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0112" y="3352800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Gather 3D position error: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Divide it (calibration error + non-calibration error):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Apply law of large numbers (assume Gaussian):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Extract calibration error:  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70" y="4136943"/>
            <a:ext cx="1619330" cy="493129"/>
          </a:xfrm>
          <a:prstGeom prst="rect">
            <a:avLst/>
          </a:prstGeom>
        </p:spPr>
      </p:pic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Experiment Criteria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127128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Criterion 1: smaller calibration error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better calibration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2" y="3577739"/>
            <a:ext cx="1828800" cy="4047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87" y="5751171"/>
            <a:ext cx="4259079" cy="806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12" y="4598322"/>
            <a:ext cx="1384355" cy="8234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312" y="283449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How to get calibration errors?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198267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Criterion 2: smaller number of interactions =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better calibration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Experiment Setup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" y="31242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Hardware: Meta 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Affordable Price: $667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960x540 resolution displays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320x240 resolution depth-camera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327150"/>
            <a:ext cx="856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Subjects: 20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eople not familiar to OST-HMDs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59535" y="3419157"/>
            <a:ext cx="4860139" cy="2854315"/>
            <a:chOff x="3521861" y="1909465"/>
            <a:chExt cx="4860139" cy="28543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1909465"/>
              <a:ext cx="3124200" cy="2343150"/>
            </a:xfrm>
            <a:prstGeom prst="rect">
              <a:avLst/>
            </a:prstGeom>
          </p:spPr>
        </p:pic>
        <p:cxnSp>
          <p:nvCxnSpPr>
            <p:cNvPr id="4" name="직선 화살표 연결선 3"/>
            <p:cNvCxnSpPr/>
            <p:nvPr/>
          </p:nvCxnSpPr>
          <p:spPr>
            <a:xfrm flipV="1">
              <a:off x="5001126" y="3062308"/>
              <a:ext cx="1066800" cy="9826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5"/>
            <p:cNvSpPr/>
            <p:nvPr/>
          </p:nvSpPr>
          <p:spPr>
            <a:xfrm>
              <a:off x="3521861" y="4044940"/>
              <a:ext cx="1905000" cy="71884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epth-camera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1889105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Baseline: stereo-SPAAM [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Genc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et al., ISAR 2000]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Modified to work better for depth-cameras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Quantitative Results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162050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Measured 3D calibration position errors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Used mean absolute errors (MAE) of the subjects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0902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440442"/>
            <a:ext cx="3845696" cy="2309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1132" y="4579419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Used mean absolute errors to tell the proper number of interactions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132" y="5595082"/>
            <a:ext cx="43434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To achieve &lt;1 cm, &gt;11 (full) and &gt;8 (simplified) recommended.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505200" y="3657600"/>
            <a:ext cx="2209800" cy="324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cxnSpLocks noChangeAspect="1"/>
          </p:cNvCxnSpPr>
          <p:nvPr/>
        </p:nvCxnSpPr>
        <p:spPr>
          <a:xfrm>
            <a:off x="5638800" y="3981600"/>
            <a:ext cx="254668" cy="556961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7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Qualitative Results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856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Our method well aligns the left and right displays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Our calibration model handles both displays at the same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Better alignment improves user experiences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370024" y="3301014"/>
            <a:ext cx="8649650" cy="2674985"/>
            <a:chOff x="0" y="3276600"/>
            <a:chExt cx="9143999" cy="28278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6600"/>
              <a:ext cx="9143999" cy="281894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922724" y="3364328"/>
              <a:ext cx="3539347" cy="274014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1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Non-calibration Error Distribution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Supports our assumption of Gaussian distribution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Validates our calibration error extraction step 3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119"/>
            <a:ext cx="9144000" cy="21961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42276"/>
            <a:ext cx="7048921" cy="77592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5334000" y="2310207"/>
            <a:ext cx="742740" cy="474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0763" y="5657311"/>
            <a:ext cx="856247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variation is larger along the z-axis since it comes from disparity, that makes it more vulnerable to errors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6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524000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Approach</a:t>
            </a:r>
            <a:endParaRPr lang="en-US" sz="2700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 smtClean="0"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244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10496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3000" b="1" dirty="0" smtClean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6" y="2419415"/>
            <a:ext cx="85624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Our calibration method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6" y="1143000"/>
            <a:ext cx="7531487" cy="12573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66800" y="3054610"/>
            <a:ext cx="7696200" cy="646331"/>
            <a:chOff x="1066800" y="3054610"/>
            <a:chExt cx="7696200" cy="6463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u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tilizes depth camera commonly included in HMDs.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79500" y="3797610"/>
            <a:ext cx="7696200" cy="646331"/>
            <a:chOff x="1066800" y="3054610"/>
            <a:chExt cx="7696200" cy="64633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works with a small number of interactions.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66800" y="4472129"/>
            <a:ext cx="7696200" cy="646331"/>
            <a:chOff x="1066800" y="3054610"/>
            <a:chExt cx="7696200" cy="64633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results with aligned displays.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79500" y="5146648"/>
            <a:ext cx="7696200" cy="577850"/>
            <a:chOff x="1066800" y="3054610"/>
            <a:chExt cx="7696200" cy="57785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9787" y="3054610"/>
              <a:ext cx="7253213" cy="57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works for novice users with affordable HMDs.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0BB3CA0-32E3-4CDE-8D18-1C80C234AB4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2819400"/>
            <a:ext cx="3886200" cy="9144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Thank you!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User wearing an OST-HMD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9600" y="1447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Suppose that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 user is wearing a OST-HMD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495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User expects virtual objects to coexist with the real objects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" y="5867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Wrong positions of virtual objects lead to annoyance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4200" y="2531232"/>
            <a:ext cx="7900000" cy="1800000"/>
            <a:chOff x="933799" y="2468572"/>
            <a:chExt cx="7900000" cy="180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99" y="2468572"/>
              <a:ext cx="2400000" cy="180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99" y="2468572"/>
              <a:ext cx="2800000" cy="180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799" y="2468572"/>
              <a:ext cx="27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User </a:t>
            </a: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wearing </a:t>
            </a: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an OST-HMD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9600" y="1447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Suppose that a user is wearing a OST-HMD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9600" y="5020052"/>
            <a:ext cx="8382000" cy="830997"/>
            <a:chOff x="609600" y="5020052"/>
            <a:chExt cx="8382000" cy="830997"/>
          </a:xfrm>
        </p:grpSpPr>
        <p:sp>
          <p:nvSpPr>
            <p:cNvPr id="41" name="TextBox 40"/>
            <p:cNvSpPr txBox="1"/>
            <p:nvPr/>
          </p:nvSpPr>
          <p:spPr>
            <a:xfrm>
              <a:off x="609600" y="5020052"/>
              <a:ext cx="838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     Since human visual systems are complex, 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w</a:t>
              </a:r>
              <a:r>
                <a:rPr lang="en-US" sz="2400" dirty="0" smtClean="0">
                  <a:latin typeface="Arial" charset="0"/>
                  <a:ea typeface="Arial" charset="0"/>
                  <a:cs typeface="Arial" charset="0"/>
                </a:rPr>
                <a:t>e can not directly measure how the positions are wrong</a:t>
              </a:r>
            </a:p>
          </p:txBody>
        </p:sp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00" y="5055632"/>
              <a:ext cx="405130" cy="4260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 flipH="1">
            <a:off x="762000" y="5987018"/>
            <a:ext cx="7496088" cy="553998"/>
          </a:xfrm>
          <a:prstGeom prst="rect">
            <a:avLst/>
          </a:prstGeom>
          <a:solidFill>
            <a:schemeClr val="bg2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 we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put the virtual objects in the right places?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84200" y="2531232"/>
            <a:ext cx="7900000" cy="1800000"/>
            <a:chOff x="933799" y="2468572"/>
            <a:chExt cx="7900000" cy="180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99" y="2468572"/>
              <a:ext cx="2400000" cy="180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99" y="2468572"/>
              <a:ext cx="2800000" cy="180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799" y="2468572"/>
              <a:ext cx="27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26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Previous Calibration Methods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4400" y="331764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Methods with User Interactions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868" y="570528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[Itoh</a:t>
            </a:r>
            <a:r>
              <a:rPr lang="en-US" dirty="0" smtClean="0"/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et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al., 3DUI 2014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26227" y="3012943"/>
            <a:ext cx="301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Kellner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et 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., TVCG 2012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93502" y="5711114"/>
            <a:ext cx="300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Plopski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et 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., TVCG 2015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784" y="2998089"/>
            <a:ext cx="261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err="1" smtClean="0">
                <a:latin typeface="Arial" pitchFamily="34" charset="0"/>
                <a:cs typeface="Arial" pitchFamily="34" charset="0"/>
              </a:rPr>
              <a:t>Genc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et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al., ISAR 2000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9015" y="4439813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Many more!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61018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Methods without User Interactions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4517"/>
            <a:ext cx="2489340" cy="1366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15" y="1572271"/>
            <a:ext cx="2230956" cy="1372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15" y="3983883"/>
            <a:ext cx="220980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1" y="4036799"/>
            <a:ext cx="3092633" cy="1449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8" y="1534517"/>
            <a:ext cx="1726819" cy="12951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82677" y="2998089"/>
            <a:ext cx="300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Owen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et </a:t>
            </a:r>
            <a:r>
              <a:rPr lang="en-US" dirty="0">
                <a:latin typeface="Arial" pitchFamily="34" charset="0"/>
                <a:cs typeface="Arial" pitchFamily="34" charset="0"/>
              </a:rPr>
              <a:t>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., ISMAR 2014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>
                <a:latin typeface="Arial" pitchFamily="34" charset="0"/>
                <a:cs typeface="Arial" pitchFamily="34" charset="0"/>
              </a:rPr>
              <a:t>Limitations of Previous Works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0" y="199770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Methods with User Interactions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533" y="3677291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Methods without User Interactions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3533" y="423166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Perceptual eye centers are not identical to the anatomical eye centers with additional devices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2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234142"/>
            <a:ext cx="405130" cy="4260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2000" y="2552079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Long user interaction time with additional devices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600130"/>
            <a:ext cx="405130" cy="4260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flipH="1">
            <a:off x="947631" y="5282567"/>
            <a:ext cx="7391400" cy="923330"/>
          </a:xfrm>
          <a:prstGeom prst="rect">
            <a:avLst/>
          </a:prstGeom>
          <a:solidFill>
            <a:schemeClr val="bg2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Our goal: a perceptual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and handy approach to calibration without any additional devices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90" y="1535036"/>
            <a:ext cx="3041810" cy="23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7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Definition of Calibration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1143000" y="2667000"/>
            <a:ext cx="7162800" cy="923330"/>
          </a:xfrm>
          <a:prstGeom prst="rect">
            <a:avLst/>
          </a:prstGeom>
          <a:solidFill>
            <a:schemeClr val="bg2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Mathematical Definition: figure out all user and device dependent parameters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39101" y="3940396"/>
            <a:ext cx="696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Parameter 1: Depth-camera Extrinsic Parameter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143000" y="1443335"/>
            <a:ext cx="7162800" cy="923330"/>
          </a:xfrm>
          <a:prstGeom prst="rect">
            <a:avLst/>
          </a:prstGeom>
          <a:solidFill>
            <a:schemeClr val="bg2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Naive Definition: put all virtual objects in the intended places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4619" y="5476592"/>
            <a:ext cx="628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Parameter 3: User Eye Positions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4619" y="4708494"/>
            <a:ext cx="628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Parameter 2: Display Extrinsic Parameter</a:t>
            </a:r>
            <a:endParaRPr lang="en-US" altLang="ko-KR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Our Goals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1143000" y="1576410"/>
            <a:ext cx="7162800" cy="553998"/>
          </a:xfrm>
          <a:prstGeom prst="rect">
            <a:avLst/>
          </a:prstGeom>
          <a:solidFill>
            <a:schemeClr val="bg2"/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Objective: calibrate an OST-HMD for a user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9185" y="3605523"/>
            <a:ext cx="6324601" cy="8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Goal 2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: calibrate an OST-HMD with a small amount of practical user interaction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71598" y="4702187"/>
            <a:ext cx="628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Goal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3: calibrate an OST-HMD without additional devices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598" y="2496722"/>
            <a:ext cx="6324601" cy="8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charset="0"/>
                <a:ea typeface="Arial" charset="0"/>
                <a:cs typeface="Arial" charset="0"/>
              </a:rPr>
              <a:t>Goal </a:t>
            </a:r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1: calibrate an OST-HMD for a user with a perceptual model</a:t>
            </a:r>
          </a:p>
        </p:txBody>
      </p:sp>
    </p:spTree>
    <p:extLst>
      <p:ext uri="{BB962C8B-B14F-4D97-AF65-F5344CB8AC3E}">
        <p14:creationId xmlns:p14="http://schemas.microsoft.com/office/powerpoint/2010/main" val="25573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B3CA0-32E3-4CDE-8D18-1C80C234AB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ko-KR" sz="3200" b="1" dirty="0" smtClean="0">
                <a:latin typeface="Arial" pitchFamily="34" charset="0"/>
                <a:cs typeface="Arial" pitchFamily="34" charset="0"/>
              </a:rPr>
              <a:t>Our Solution</a:t>
            </a:r>
            <a:endParaRPr lang="en-US" altLang="ko-K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" y="1447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Calibration with a Depth-camera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89000" y="1996052"/>
            <a:ext cx="7950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(1)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Perceptual Model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without anatomical eye position estimation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(2)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Fingertips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for user interaction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(3)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Depth-cameras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for detection</a:t>
            </a:r>
            <a:endParaRPr lang="en-US" sz="2000" b="1" i="1" dirty="0">
              <a:latin typeface="Arial"/>
              <a:cs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157054"/>
            <a:ext cx="7239000" cy="35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BANGPENG@ZQPLLMMRRPWYY57I" val="37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44486</TotalTime>
  <Words>1037</Words>
  <Application>Microsoft Office PowerPoint</Application>
  <PresentationFormat>화면 슬라이드 쇼(4:3)</PresentationFormat>
  <Paragraphs>232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Wingdings</vt:lpstr>
      <vt:lpstr>Office Theme</vt:lpstr>
      <vt:lpstr>A Calibration Method for Optical See-through Head-mounted Displays with a Depth Camera</vt:lpstr>
      <vt:lpstr>PowerPoint 프레젠테이션</vt:lpstr>
      <vt:lpstr>User wearing an OST-HMD</vt:lpstr>
      <vt:lpstr>User wearing an OST-HMD</vt:lpstr>
      <vt:lpstr>Previous Calibration Methods</vt:lpstr>
      <vt:lpstr>Limitations of Previous Works</vt:lpstr>
      <vt:lpstr>Definition of Calibration</vt:lpstr>
      <vt:lpstr>Our Goals</vt:lpstr>
      <vt:lpstr>Our Solution</vt:lpstr>
      <vt:lpstr>How to Calibrate?</vt:lpstr>
      <vt:lpstr>PowerPoint 프레젠테이션</vt:lpstr>
      <vt:lpstr>Overview of Model</vt:lpstr>
      <vt:lpstr>Overview of Model</vt:lpstr>
      <vt:lpstr>Components of Transformation A</vt:lpstr>
      <vt:lpstr>Components of Transformation A</vt:lpstr>
      <vt:lpstr>PowerPoint 프레젠테이션</vt:lpstr>
      <vt:lpstr>Optimization Objective</vt:lpstr>
      <vt:lpstr>Optimization Objective</vt:lpstr>
      <vt:lpstr>Degree of Freedom (DOF)</vt:lpstr>
      <vt:lpstr>PowerPoint 프레젠테이션</vt:lpstr>
      <vt:lpstr>Experiment Criteria</vt:lpstr>
      <vt:lpstr>Experiment Setup</vt:lpstr>
      <vt:lpstr>Quantitative Results</vt:lpstr>
      <vt:lpstr>Qualitative Results</vt:lpstr>
      <vt:lpstr>Non-calibration Error Distribution</vt:lpstr>
      <vt:lpstr>PowerPoint 프레젠테이션</vt:lpstr>
      <vt:lpstr>Conclusion</vt:lpstr>
      <vt:lpstr>Thank you!</vt:lpstr>
    </vt:vector>
  </TitlesOfParts>
  <Manager/>
  <Company>Carnegie Mellon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CVPR12- On Multiple Foreground Cosegmentation</dc:title>
  <dc:subject/>
  <dc:creator>Gunhee Kim</dc:creator>
  <cp:keywords/>
  <dc:description/>
  <cp:lastModifiedBy>Hanseul Jun</cp:lastModifiedBy>
  <cp:revision>2900</cp:revision>
  <dcterms:created xsi:type="dcterms:W3CDTF">2013-02-06T02:06:11Z</dcterms:created>
  <dcterms:modified xsi:type="dcterms:W3CDTF">2016-01-21T06:41:36Z</dcterms:modified>
  <cp:category/>
</cp:coreProperties>
</file>